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91" r:id="rId4"/>
    <p:sldId id="292" r:id="rId5"/>
    <p:sldId id="288" r:id="rId6"/>
    <p:sldId id="296" r:id="rId7"/>
    <p:sldId id="290" r:id="rId8"/>
    <p:sldId id="294" r:id="rId9"/>
    <p:sldId id="29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E4E8"/>
    <a:srgbClr val="9AEBE6"/>
    <a:srgbClr val="1EEFF0"/>
    <a:srgbClr val="00F5FB"/>
    <a:srgbClr val="09F9FD"/>
    <a:srgbClr val="0F0614"/>
    <a:srgbClr val="10E0E9"/>
    <a:srgbClr val="08EBF6"/>
    <a:srgbClr val="17135B"/>
    <a:srgbClr val="171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A6AD41-39D7-D5FD-3837-232CA7286721}" v="5" dt="2020-03-06T13:01:18.9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4"/>
    <p:restoredTop sz="94689"/>
  </p:normalViewPr>
  <p:slideViewPr>
    <p:cSldViewPr snapToGrid="0" snapToObjects="1">
      <p:cViewPr varScale="1">
        <p:scale>
          <a:sx n="58" d="100"/>
          <a:sy n="58" d="100"/>
        </p:scale>
        <p:origin x="96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24741-DA60-3143-803D-384ED0B30B75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97859-5FC4-6941-90C9-8C3558A47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89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4D5CC-D503-4A11-A3AF-6E74C4A049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19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https://edsurgeindependent.com/virtual-reality-innovating-language-courses-in-higher-education-d4b325934b85 – virtual reality definition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4D5CC-D503-4A11-A3AF-6E74C4A049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35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4D5CC-D503-4A11-A3AF-6E74C4A049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9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4D5CC-D503-4A11-A3AF-6E74C4A049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2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4D5CC-D503-4A11-A3AF-6E74C4A049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76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C00D9-3162-8C43-BA7D-08E2F5373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E8DB6F-3628-164E-89E7-8B539BC287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B900C-99F8-FA4A-BACC-E5A213A65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145D-DD44-4749-A666-7D16A6246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D318A-9DCE-2447-ABAD-E5B888C49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19E5-04B4-294C-8CBA-2E5769898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2A9EE6-F4A4-E949-BD82-74268BC191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8CFC8-C0C7-6A4D-A0EF-428F30FB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0D74D-F708-954D-93DA-72A89A816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0AE51-C32E-AC48-A823-1205D00BC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47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00B9A6-F2A3-C841-8068-00E0ACB1D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23311A-84F8-FA49-BBBC-FF0C5C586C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2C89C-B96E-C042-8E43-2B14EF78B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DA386-A4FC-DA41-8F85-AA7652A67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7550A-EB76-1F4E-99A6-AE46570A9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1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360DC-2796-D449-9B83-7C9F616F9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38440-A685-0A45-B670-D104C5EAE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B2BBC-CCA9-324B-8553-46DD5ACB0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28108-F1AA-EF41-9711-86CEC1CB4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89529-B834-2D47-8A76-9F59B2A4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59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5D08A-723F-5F46-BB1C-2DF38F9BE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CD5DB9-28DA-6B40-8C66-A36A55FFB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AC936-2D25-A84F-97BB-C5C8D715F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111B6-0521-6848-924F-83DE5D79F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68281-5F58-5940-B7CD-9D1A8F40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50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0410F-C4B6-B641-AACD-FEE0F45C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A1DCF-693A-BA45-9AEE-083BD1C714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722800-8B12-B648-BCBD-65888365C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C09A0B-17E6-874D-81B1-A2597962E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B8B35-AD46-2843-8819-A7F8DDC92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2CB99-4EB1-BA43-B1BC-EFC4B217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1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E931-7C94-9049-A750-F68017D26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1D6878-39F5-9449-8E54-F5DA9890D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E60B9F-C472-3441-A52B-4FC22B6B3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D58AAB-7EBB-5541-A023-95B989D951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B9B06-86D8-944F-A027-AAD101289E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8C1B33-AD63-9249-B5B3-98369A051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E79AA1-5293-5948-A092-69801A1DF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80FF4C-4D1B-6D4B-A1B6-C7900D416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89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B0A4D-14BE-4049-82E7-DEA79D788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363243-30E3-C143-BBA5-55A869CD7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03B525-A291-1A41-8E7A-535BB81C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A946A7-2C57-EE40-A5E7-F1026988B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3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7EFC73-4581-1847-B312-9CE2796C1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BB908-5FA7-6248-84E1-1C260613A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0519F3-D99D-E042-9C56-2FDF0C2C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26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F8014-3989-F545-B7BF-6C19DEB8C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B2740-D2E6-7240-B004-330F58376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8ABA9-6AAA-AE47-B312-988B48695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C13DB-59FF-8C49-9DF9-AC76059AD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C8FDF-6064-0649-B67E-4D965217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A94C17-704B-DB4D-B566-8A2CE9462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7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C1637-38A0-EF49-8F25-021880EB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701898-E04C-1244-8E76-5411D7E85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120CF4-57D3-6844-89FE-6AD1A5FDD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C693A2-C3D7-1C4F-B6D2-77CD9FA84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1F5D97-CD77-C84B-A748-C229E1A5B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D8D38E-2FBA-4345-BB9A-1AF895651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3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3992C1-2E97-A948-8FE5-B4AFD3506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24377-6654-DC47-9A23-9E10EDAE4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104A6-85A9-3C4C-9250-640BCE4273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E917F-2ADD-E948-85B1-1388ED81C4CE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9C899-8F70-0348-BACC-C34A399F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5A3AB-F7A7-B540-BEE9-D8463EB81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27AE7-FBC8-C946-ABD5-CEC6D7EA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1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animal&#10;&#10;Description automatically generated">
            <a:extLst>
              <a:ext uri="{FF2B5EF4-FFF2-40B4-BE49-F238E27FC236}">
                <a16:creationId xmlns:a16="http://schemas.microsoft.com/office/drawing/2014/main" id="{6D93003C-76D5-5341-8A70-ABFC1DAFB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917643" cy="7052364"/>
          </a:xfrm>
          <a:prstGeom prst="rect">
            <a:avLst/>
          </a:prstGeom>
          <a:solidFill>
            <a:srgbClr val="08EBF6"/>
          </a:solidFill>
        </p:spPr>
      </p:pic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CC7CD7AF-EBCD-3746-8E90-CCD48FBEB308}"/>
              </a:ext>
            </a:extLst>
          </p:cNvPr>
          <p:cNvSpPr/>
          <p:nvPr/>
        </p:nvSpPr>
        <p:spPr>
          <a:xfrm>
            <a:off x="11227919" y="36392"/>
            <a:ext cx="1268881" cy="372533"/>
          </a:xfrm>
          <a:prstGeom prst="round2SameRect">
            <a:avLst/>
          </a:prstGeom>
          <a:solidFill>
            <a:srgbClr val="0F0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E129427E-EDE3-1940-95F8-E1FF2418DFF5}"/>
              </a:ext>
            </a:extLst>
          </p:cNvPr>
          <p:cNvSpPr/>
          <p:nvPr/>
        </p:nvSpPr>
        <p:spPr>
          <a:xfrm>
            <a:off x="7349515" y="4972440"/>
            <a:ext cx="5147285" cy="1885560"/>
          </a:xfrm>
          <a:prstGeom prst="round2SameRect">
            <a:avLst/>
          </a:prstGeom>
          <a:solidFill>
            <a:srgbClr val="10E0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Stephen </a:t>
            </a:r>
            <a:r>
              <a:rPr lang="en-US" i="1" dirty="0" err="1"/>
              <a:t>Fant</a:t>
            </a:r>
            <a:endParaRPr lang="en-US" i="1" dirty="0"/>
          </a:p>
          <a:p>
            <a:pPr algn="ctr"/>
            <a:r>
              <a:rPr lang="en-US" i="1" dirty="0"/>
              <a:t>March 7, 2020</a:t>
            </a:r>
          </a:p>
          <a:p>
            <a:pPr algn="ctr"/>
            <a:r>
              <a:rPr lang="en-US" i="1" dirty="0"/>
              <a:t>Park University</a:t>
            </a:r>
          </a:p>
          <a:p>
            <a:pPr algn="ctr"/>
            <a:r>
              <a:rPr lang="en-US" i="1" dirty="0"/>
              <a:t>Faculty Center for Innovation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2F9C88-4980-6D43-BA1A-A6287D7D625C}"/>
              </a:ext>
            </a:extLst>
          </p:cNvPr>
          <p:cNvSpPr/>
          <p:nvPr/>
        </p:nvSpPr>
        <p:spPr>
          <a:xfrm>
            <a:off x="6202532" y="60328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i="1" dirty="0">
                <a:solidFill>
                  <a:schemeClr val="bg1"/>
                </a:solidFill>
              </a:rPr>
              <a:t>CONNECT </a:t>
            </a:r>
          </a:p>
          <a:p>
            <a:pPr algn="ctr"/>
            <a:r>
              <a:rPr lang="en-US" sz="3200" i="1" dirty="0">
                <a:solidFill>
                  <a:schemeClr val="bg1"/>
                </a:solidFill>
              </a:rPr>
              <a:t>STUDENTS WITH VIRTUAL AND</a:t>
            </a:r>
          </a:p>
          <a:p>
            <a:pPr algn="ctr"/>
            <a:r>
              <a:rPr lang="en-US" sz="3200" i="1" dirty="0">
                <a:solidFill>
                  <a:schemeClr val="bg1"/>
                </a:solidFill>
              </a:rPr>
              <a:t> AUGMENTED REALITY IN YOUR CLASSROOM</a:t>
            </a:r>
          </a:p>
        </p:txBody>
      </p:sp>
    </p:spTree>
    <p:extLst>
      <p:ext uri="{BB962C8B-B14F-4D97-AF65-F5344CB8AC3E}">
        <p14:creationId xmlns:p14="http://schemas.microsoft.com/office/powerpoint/2010/main" val="3390249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67D7-A027-44C6-9205-C3CF970F4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847" y="153517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  </a:t>
            </a:r>
            <a:r>
              <a:rPr lang="en-US" i="1" dirty="0">
                <a:solidFill>
                  <a:srgbClr val="AF3315"/>
                </a:solidFill>
              </a:rPr>
              <a:t>Goal of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EDD09-CB64-4E25-B51B-803424AB6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634" y="2277989"/>
            <a:ext cx="10894978" cy="26572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i="1" dirty="0"/>
              <a:t>Demonstrate how instructors can easily incorporate Augmented Reality (AR) and Virtual Reality (VR) into their classes (for free)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90408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2C3B0-5225-4E6A-8FFF-AAD2AF56A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4" y="1469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i="1" dirty="0">
                <a:solidFill>
                  <a:srgbClr val="AF3315"/>
                </a:solidFill>
              </a:rPr>
              <a:t>Download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7B457-4684-4DA3-A930-19078E28B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6927" y="5312953"/>
            <a:ext cx="4558145" cy="80898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/>
              <a:t>Free Apps to your smart phone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EB75D9-F244-5C42-98A5-FDF43DEEC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40" y="2108414"/>
            <a:ext cx="3430200" cy="291273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4ECFE90-286F-EE4F-9AC1-2C37D63BFC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660" y="2138250"/>
            <a:ext cx="3098800" cy="2882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F772D4-DF57-D147-8CA9-2BEF8393F702}"/>
              </a:ext>
            </a:extLst>
          </p:cNvPr>
          <p:cNvSpPr txBox="1"/>
          <p:nvPr/>
        </p:nvSpPr>
        <p:spPr>
          <a:xfrm>
            <a:off x="7972169" y="1432166"/>
            <a:ext cx="1633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Expeditions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BD40CA-3A24-EC4E-9598-EAA9E7FEC6BB}"/>
              </a:ext>
            </a:extLst>
          </p:cNvPr>
          <p:cNvSpPr txBox="1"/>
          <p:nvPr/>
        </p:nvSpPr>
        <p:spPr>
          <a:xfrm>
            <a:off x="2951501" y="1432166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Within</a:t>
            </a:r>
          </a:p>
        </p:txBody>
      </p:sp>
    </p:spTree>
    <p:extLst>
      <p:ext uri="{BB962C8B-B14F-4D97-AF65-F5344CB8AC3E}">
        <p14:creationId xmlns:p14="http://schemas.microsoft.com/office/powerpoint/2010/main" val="246908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DBE97-CECC-4607-93DC-90FE01C08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i="1" dirty="0">
                <a:solidFill>
                  <a:srgbClr val="AF3315"/>
                </a:solidFill>
              </a:rPr>
              <a:t>Defining Augmented and Virtual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68F0F-A665-4679-AB2D-3DAE30DD7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697" y="176080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                    </a:t>
            </a:r>
            <a:r>
              <a:rPr lang="en-US" sz="2400" i="1" u="sng" dirty="0"/>
              <a:t>Augmented Reality</a:t>
            </a:r>
          </a:p>
          <a:p>
            <a:pPr lvl="1"/>
            <a:r>
              <a:rPr lang="en-US" sz="2000" i="1" dirty="0"/>
              <a:t>Computer generated elements in real life</a:t>
            </a:r>
          </a:p>
          <a:p>
            <a:pPr lvl="1"/>
            <a:r>
              <a:rPr lang="en-US" sz="2000" i="1" dirty="0"/>
              <a:t>Access through applications</a:t>
            </a:r>
          </a:p>
          <a:p>
            <a:pPr lvl="1"/>
            <a:r>
              <a:rPr lang="en-US" sz="2000" i="1" dirty="0"/>
              <a:t>Examples: Pokémon Go, Harry Potter: Wizards Unite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84D54B-A966-3C43-87D5-726DD40A238F}"/>
              </a:ext>
            </a:extLst>
          </p:cNvPr>
          <p:cNvSpPr txBox="1">
            <a:spLocks/>
          </p:cNvSpPr>
          <p:nvPr/>
        </p:nvSpPr>
        <p:spPr>
          <a:xfrm>
            <a:off x="4237428" y="4108591"/>
            <a:ext cx="7728794" cy="2473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                  </a:t>
            </a:r>
            <a:r>
              <a:rPr lang="en-US" sz="2400" i="1" u="sng" dirty="0"/>
              <a:t>Virtual Reality</a:t>
            </a:r>
          </a:p>
          <a:p>
            <a:pPr lvl="1"/>
            <a:r>
              <a:rPr lang="en-US" sz="2000" i="1" dirty="0"/>
              <a:t>Computer generated experience</a:t>
            </a:r>
          </a:p>
          <a:p>
            <a:pPr lvl="1"/>
            <a:r>
              <a:rPr lang="en-US" sz="2000" i="1" dirty="0"/>
              <a:t>Simulates physical location in an imagined environment</a:t>
            </a:r>
          </a:p>
          <a:p>
            <a:pPr lvl="1"/>
            <a:r>
              <a:rPr lang="en-US" sz="2000" i="1" dirty="0"/>
              <a:t>VR Headset</a:t>
            </a:r>
          </a:p>
          <a:p>
            <a:pPr lvl="1"/>
            <a:r>
              <a:rPr lang="en-US" sz="2000" i="1" dirty="0"/>
              <a:t>Examples:  </a:t>
            </a:r>
            <a:r>
              <a:rPr lang="en-US" sz="2000" i="1" dirty="0" err="1"/>
              <a:t>Labster</a:t>
            </a:r>
            <a:r>
              <a:rPr lang="en-US" sz="2000" i="1" dirty="0"/>
              <a:t>, </a:t>
            </a:r>
            <a:r>
              <a:rPr lang="en-US" sz="2000" i="1" dirty="0" err="1"/>
              <a:t>ImmerseMe</a:t>
            </a:r>
            <a:endParaRPr lang="en-US" sz="20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B1FC33-4FAB-44C1-A7BF-233F6EC78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103" y="1548822"/>
            <a:ext cx="3700390" cy="2089632"/>
          </a:xfrm>
          <a:prstGeom prst="rect">
            <a:avLst/>
          </a:prstGeom>
        </p:spPr>
      </p:pic>
      <p:pic>
        <p:nvPicPr>
          <p:cNvPr id="4" name="Picture 4" descr="A view of a city&#10;&#10;Description generated with very high confidence">
            <a:extLst>
              <a:ext uri="{FF2B5EF4-FFF2-40B4-BE49-F238E27FC236}">
                <a16:creationId xmlns:a16="http://schemas.microsoft.com/office/drawing/2014/main" id="{AE3C6174-B40A-408E-A3D7-4606AD093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489" y="4107926"/>
            <a:ext cx="3850566" cy="21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8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2C3B0-5225-4E6A-8FFF-AAD2AF56A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3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i="1" dirty="0">
                <a:solidFill>
                  <a:srgbClr val="AF3315"/>
                </a:solidFill>
              </a:rPr>
              <a:t>Easy ways to incorporate AR/VR into classes</a:t>
            </a:r>
            <a:br>
              <a:rPr lang="en-US" i="1" dirty="0">
                <a:solidFill>
                  <a:srgbClr val="AF3315"/>
                </a:solidFill>
              </a:rPr>
            </a:br>
            <a:r>
              <a:rPr lang="en-US" sz="3200" i="1" dirty="0">
                <a:solidFill>
                  <a:srgbClr val="AF3315"/>
                </a:solidFill>
              </a:rPr>
              <a:t>Example One- Traditional Class</a:t>
            </a:r>
            <a:endParaRPr lang="en-US" sz="32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417312-6680-8940-9004-B4C679BE9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034" y="5107179"/>
            <a:ext cx="1253448" cy="106435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E8B6D19-BE7E-2948-961B-D3514012D574}"/>
              </a:ext>
            </a:extLst>
          </p:cNvPr>
          <p:cNvSpPr txBox="1"/>
          <p:nvPr/>
        </p:nvSpPr>
        <p:spPr>
          <a:xfrm>
            <a:off x="7556976" y="2101805"/>
            <a:ext cx="2476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</a:p>
          <a:p>
            <a:r>
              <a:rPr lang="en-US" sz="2400" i="1" dirty="0"/>
              <a:t>Clouds Over Sidra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92BB2-3D54-3743-9808-93375541B525}"/>
              </a:ext>
            </a:extLst>
          </p:cNvPr>
          <p:cNvSpPr txBox="1"/>
          <p:nvPr/>
        </p:nvSpPr>
        <p:spPr>
          <a:xfrm>
            <a:off x="4526512" y="1161498"/>
            <a:ext cx="2739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Class:  Journalism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9A8FC5-6E9B-E94A-8B52-B38F2CDD7502}"/>
              </a:ext>
            </a:extLst>
          </p:cNvPr>
          <p:cNvSpPr txBox="1"/>
          <p:nvPr/>
        </p:nvSpPr>
        <p:spPr>
          <a:xfrm>
            <a:off x="262615" y="1779687"/>
            <a:ext cx="5999463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Activity:  Have students watch the “Clouds Over Sidra” feature</a:t>
            </a:r>
          </a:p>
          <a:p>
            <a:r>
              <a:rPr lang="en-US" dirty="0"/>
              <a:t>on the Within App on their phone. </a:t>
            </a:r>
          </a:p>
          <a:p>
            <a:endParaRPr lang="en-US" dirty="0"/>
          </a:p>
          <a:p>
            <a:r>
              <a:rPr lang="en-US" dirty="0"/>
              <a:t>Lead the class in the following discussion:</a:t>
            </a:r>
          </a:p>
          <a:p>
            <a:r>
              <a:rPr lang="en-US" dirty="0"/>
              <a:t>1. How long has this girl been in the refugee camp?</a:t>
            </a:r>
          </a:p>
          <a:p>
            <a:r>
              <a:rPr lang="en-US" dirty="0"/>
              <a:t>2. Describe the facilities at the refugee camp?</a:t>
            </a:r>
          </a:p>
          <a:p>
            <a:r>
              <a:rPr lang="en-US" dirty="0"/>
              <a:t>3. How many refugees are at this camp (in 2015)?</a:t>
            </a:r>
          </a:p>
          <a:p>
            <a:r>
              <a:rPr lang="en-US" dirty="0"/>
              <a:t>4.  What do children and youth do for entertainment </a:t>
            </a:r>
          </a:p>
          <a:p>
            <a:r>
              <a:rPr lang="en-US" dirty="0"/>
              <a:t>at the camp?</a:t>
            </a:r>
          </a:p>
          <a:p>
            <a:endParaRPr lang="en-US" dirty="0"/>
          </a:p>
          <a:p>
            <a:r>
              <a:rPr lang="en-US" dirty="0"/>
              <a:t>Equipment needed:</a:t>
            </a:r>
          </a:p>
          <a:p>
            <a:r>
              <a:rPr lang="en-US" dirty="0"/>
              <a:t>-Students download free Within App</a:t>
            </a:r>
          </a:p>
          <a:p>
            <a:r>
              <a:rPr lang="en-US" dirty="0"/>
              <a:t>-Student smart phone</a:t>
            </a:r>
          </a:p>
          <a:p>
            <a:r>
              <a:rPr lang="en-US" dirty="0"/>
              <a:t>-Can be viewed in VR with headset or</a:t>
            </a:r>
          </a:p>
          <a:p>
            <a:r>
              <a:rPr lang="en-US" dirty="0"/>
              <a:t>AR (no headset needed)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 person that is standing in the sand&#10;&#10;Description automatically generated">
            <a:extLst>
              <a:ext uri="{FF2B5EF4-FFF2-40B4-BE49-F238E27FC236}">
                <a16:creationId xmlns:a16="http://schemas.microsoft.com/office/drawing/2014/main" id="{1228BD66-89E8-274D-89C6-36DE77B82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951362"/>
            <a:ext cx="5726769" cy="378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51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2C3B0-5225-4E6A-8FFF-AAD2AF56A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3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i="1" dirty="0">
                <a:solidFill>
                  <a:srgbClr val="AF3315"/>
                </a:solidFill>
              </a:rPr>
              <a:t>Easy ways to incorporate AR/VR into classes</a:t>
            </a:r>
            <a:br>
              <a:rPr lang="en-US" i="1" dirty="0">
                <a:solidFill>
                  <a:srgbClr val="AF3315"/>
                </a:solidFill>
              </a:rPr>
            </a:br>
            <a:r>
              <a:rPr lang="en-US" sz="3200" i="1" dirty="0">
                <a:solidFill>
                  <a:srgbClr val="AF3315"/>
                </a:solidFill>
              </a:rPr>
              <a:t>Example Two- Online Class</a:t>
            </a:r>
            <a:endParaRPr lang="en-US" sz="3200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92BB2-3D54-3743-9808-93375541B525}"/>
              </a:ext>
            </a:extLst>
          </p:cNvPr>
          <p:cNvSpPr txBox="1"/>
          <p:nvPr/>
        </p:nvSpPr>
        <p:spPr>
          <a:xfrm>
            <a:off x="3883631" y="1218642"/>
            <a:ext cx="3551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/>
              <a:t>Class:  Art History Class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9A8FC5-6E9B-E94A-8B52-B38F2CDD7502}"/>
              </a:ext>
            </a:extLst>
          </p:cNvPr>
          <p:cNvSpPr txBox="1"/>
          <p:nvPr/>
        </p:nvSpPr>
        <p:spPr>
          <a:xfrm>
            <a:off x="638638" y="1741862"/>
            <a:ext cx="10515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Actitity</a:t>
            </a:r>
            <a:r>
              <a:rPr lang="en-US" i="1" dirty="0"/>
              <a:t>:  Set up discussion questions in the Canvas Classroom that revolve around the “The Paintings of Frida Kahlo” feature on the Expeditions App. </a:t>
            </a:r>
          </a:p>
          <a:p>
            <a:endParaRPr lang="en-US" i="1" dirty="0"/>
          </a:p>
          <a:p>
            <a:r>
              <a:rPr lang="en-US" i="1" dirty="0"/>
              <a:t>Equipment needed:</a:t>
            </a:r>
          </a:p>
          <a:p>
            <a:r>
              <a:rPr lang="en-US" i="1" dirty="0"/>
              <a:t>-Students download free Expeditions App</a:t>
            </a:r>
          </a:p>
          <a:p>
            <a:r>
              <a:rPr lang="en-US" i="1" dirty="0"/>
              <a:t>-Student smart phone</a:t>
            </a:r>
          </a:p>
          <a:p>
            <a:r>
              <a:rPr lang="en-US" i="1" dirty="0"/>
              <a:t>-Can be viewed in VR with headset or AR</a:t>
            </a:r>
          </a:p>
          <a:p>
            <a:r>
              <a:rPr lang="en-US" i="1" dirty="0"/>
              <a:t>(no headset needed)</a:t>
            </a:r>
          </a:p>
          <a:p>
            <a:endParaRPr lang="en-US" i="1" dirty="0"/>
          </a:p>
          <a:p>
            <a:endParaRPr lang="en-US" dirty="0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EEFE6807-640F-B84E-A89D-D30D8BF291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63" y="4135101"/>
            <a:ext cx="1066594" cy="992282"/>
          </a:xfrm>
          <a:prstGeom prst="rect">
            <a:avLst/>
          </a:prstGeom>
        </p:spPr>
      </p:pic>
      <p:pic>
        <p:nvPicPr>
          <p:cNvPr id="10" name="Picture 9" descr="A picture containing person, indoor, woman, man&#10;&#10;Description automatically generated">
            <a:extLst>
              <a:ext uri="{FF2B5EF4-FFF2-40B4-BE49-F238E27FC236}">
                <a16:creationId xmlns:a16="http://schemas.microsoft.com/office/drawing/2014/main" id="{007FBB84-E724-394A-8809-BEC50BA40D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383" y="4135101"/>
            <a:ext cx="8367819" cy="27372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C1079D-43A1-D245-ADDE-2EA22EB9ADCF}"/>
              </a:ext>
            </a:extLst>
          </p:cNvPr>
          <p:cNvSpPr txBox="1"/>
          <p:nvPr/>
        </p:nvSpPr>
        <p:spPr>
          <a:xfrm>
            <a:off x="719263" y="5165196"/>
            <a:ext cx="1633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Expeditions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85B6D6-69C7-6443-8C8D-56DEB3D2B782}"/>
              </a:ext>
            </a:extLst>
          </p:cNvPr>
          <p:cNvSpPr txBox="1"/>
          <p:nvPr/>
        </p:nvSpPr>
        <p:spPr>
          <a:xfrm>
            <a:off x="5838442" y="3173023"/>
            <a:ext cx="56482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</a:p>
          <a:p>
            <a:r>
              <a:rPr lang="en-US" sz="2400" i="1" dirty="0"/>
              <a:t>The Paintings of Frida Kahlo</a:t>
            </a:r>
          </a:p>
        </p:txBody>
      </p:sp>
    </p:spTree>
    <p:extLst>
      <p:ext uri="{BB962C8B-B14F-4D97-AF65-F5344CB8AC3E}">
        <p14:creationId xmlns:p14="http://schemas.microsoft.com/office/powerpoint/2010/main" val="1151827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2C3B0-5225-4E6A-8FFF-AAD2AF56A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238" y="416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i="1" dirty="0">
                <a:solidFill>
                  <a:srgbClr val="AF3315"/>
                </a:solidFill>
              </a:rPr>
              <a:t>Art History Class </a:t>
            </a:r>
            <a:br>
              <a:rPr lang="en-US" i="1" dirty="0">
                <a:solidFill>
                  <a:srgbClr val="AF3315"/>
                </a:solidFill>
              </a:rPr>
            </a:br>
            <a:r>
              <a:rPr lang="en-US" sz="3200" i="1" dirty="0">
                <a:solidFill>
                  <a:srgbClr val="AF3315"/>
                </a:solidFill>
              </a:rPr>
              <a:t>“The Paintings of </a:t>
            </a:r>
            <a:r>
              <a:rPr lang="en-US" sz="3200" i="1" dirty="0" err="1">
                <a:solidFill>
                  <a:srgbClr val="AF3315"/>
                </a:solidFill>
              </a:rPr>
              <a:t>Frido</a:t>
            </a:r>
            <a:r>
              <a:rPr lang="en-US" sz="3200" i="1" dirty="0">
                <a:solidFill>
                  <a:srgbClr val="AF3315"/>
                </a:solidFill>
              </a:rPr>
              <a:t> Kahlo”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7D0B965A-375F-9841-8577-AF4A08B58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9795"/>
            <a:ext cx="11986390" cy="8547296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37F74B2C-23E0-0C42-8FAE-CB58D2485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29119" y="3610099"/>
            <a:ext cx="7446153" cy="34740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F9FB98-2FA9-FE40-898E-B0C838DFFBDF}"/>
              </a:ext>
            </a:extLst>
          </p:cNvPr>
          <p:cNvSpPr txBox="1"/>
          <p:nvPr/>
        </p:nvSpPr>
        <p:spPr>
          <a:xfrm>
            <a:off x="2529119" y="3429000"/>
            <a:ext cx="7906973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/>
              <a:t>Directions</a:t>
            </a:r>
          </a:p>
          <a:p>
            <a:endParaRPr lang="en-US" sz="1600" i="1"/>
          </a:p>
          <a:p>
            <a:r>
              <a:rPr lang="en-US" sz="1600" i="1"/>
              <a:t>Use the Expeditions App and view the “Paintings of Frida Kahlo” feature.  Respond to each of </a:t>
            </a:r>
          </a:p>
          <a:p>
            <a:r>
              <a:rPr lang="en-US" sz="1600" i="1"/>
              <a:t>the discussion questions (100 words or more) by midnight Thursday.  Respond to at </a:t>
            </a:r>
          </a:p>
          <a:p>
            <a:r>
              <a:rPr lang="en-US" sz="1600" i="1"/>
              <a:t>least one peer posting (50 words or more) by midnight Sunday.</a:t>
            </a:r>
          </a:p>
          <a:p>
            <a:endParaRPr lang="en-US" sz="1600" i="1"/>
          </a:p>
          <a:p>
            <a:r>
              <a:rPr lang="en-US" sz="1600" i="1"/>
              <a:t>Discussion Questions</a:t>
            </a:r>
          </a:p>
          <a:p>
            <a:endParaRPr lang="en-US" sz="1600" i="1"/>
          </a:p>
          <a:p>
            <a:pPr marL="342900" indent="-342900">
              <a:buAutoNum type="arabicPeriod"/>
            </a:pPr>
            <a:r>
              <a:rPr lang="en-US" sz="1600" i="1"/>
              <a:t>Which painting is your favorite?  What is it about the painting you enjoy?</a:t>
            </a:r>
          </a:p>
          <a:p>
            <a:pPr marL="342900" indent="-342900">
              <a:buAutoNum type="arabicPeriod"/>
            </a:pPr>
            <a:r>
              <a:rPr lang="en-US" sz="1600" i="1"/>
              <a:t>Choose one of the paintings and explain how features of the painting might express</a:t>
            </a:r>
          </a:p>
          <a:p>
            <a:r>
              <a:rPr lang="en-US" sz="1600" i="1"/>
              <a:t>what the artist was going through at the time she created the piece. 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01ED85F-C543-7E49-BF5C-281C9CEEE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62" y="1367173"/>
            <a:ext cx="643693" cy="4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64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F2552-359B-44D5-B55D-686547230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956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i="1" dirty="0">
                <a:solidFill>
                  <a:srgbClr val="AF3315"/>
                </a:solidFill>
              </a:rPr>
              <a:t>Some </a:t>
            </a:r>
            <a:r>
              <a:rPr lang="en-US" sz="3600" i="1" u="sng" dirty="0">
                <a:solidFill>
                  <a:srgbClr val="AF3315"/>
                </a:solidFill>
              </a:rPr>
              <a:t>free </a:t>
            </a:r>
            <a:r>
              <a:rPr lang="en-US" sz="3600" i="1" dirty="0">
                <a:solidFill>
                  <a:srgbClr val="AF3315"/>
                </a:solidFill>
              </a:rPr>
              <a:t>Apps available for instructors and students: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DFDB7-CB96-46DB-A997-E638DD9C9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9716" y="1325563"/>
            <a:ext cx="5075624" cy="1325563"/>
          </a:xfrm>
        </p:spPr>
        <p:txBody>
          <a:bodyPr>
            <a:noAutofit/>
          </a:bodyPr>
          <a:lstStyle/>
          <a:p>
            <a:r>
              <a:rPr lang="en-US" sz="3600" i="1" dirty="0"/>
              <a:t>Within</a:t>
            </a:r>
          </a:p>
          <a:p>
            <a:r>
              <a:rPr lang="en-US" sz="3600" i="1" dirty="0"/>
              <a:t>Expeditions</a:t>
            </a:r>
          </a:p>
          <a:p>
            <a:r>
              <a:rPr lang="en-US" sz="3600" i="1" dirty="0" err="1"/>
              <a:t>JigSpace</a:t>
            </a:r>
            <a:endParaRPr lang="en-US" sz="3600" i="1" dirty="0"/>
          </a:p>
          <a:p>
            <a:r>
              <a:rPr lang="en-US" sz="3600" i="1" dirty="0"/>
              <a:t>Augment</a:t>
            </a:r>
          </a:p>
          <a:p>
            <a:r>
              <a:rPr lang="en-US" sz="3600" i="1" dirty="0"/>
              <a:t>Google Translate</a:t>
            </a:r>
          </a:p>
          <a:p>
            <a:r>
              <a:rPr lang="en-US" sz="3600" i="1" dirty="0"/>
              <a:t>BBC </a:t>
            </a:r>
            <a:r>
              <a:rPr lang="en-US" sz="3600" i="1" dirty="0" err="1"/>
              <a:t>Civilisations</a:t>
            </a:r>
            <a:r>
              <a:rPr lang="en-US" sz="3600" i="1" dirty="0"/>
              <a:t> AR</a:t>
            </a:r>
          </a:p>
          <a:p>
            <a:r>
              <a:rPr lang="en-US" sz="3600" i="1" dirty="0" err="1"/>
              <a:t>Mondly</a:t>
            </a:r>
            <a:endParaRPr lang="en-US" sz="3600" i="1" dirty="0"/>
          </a:p>
          <a:p>
            <a:r>
              <a:rPr lang="en-US" sz="3600" i="1" dirty="0" err="1"/>
              <a:t>SketchAR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1387838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E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F2552-359B-44D5-B55D-686547230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956" y="307050"/>
            <a:ext cx="10515600" cy="1325563"/>
          </a:xfrm>
        </p:spPr>
        <p:txBody>
          <a:bodyPr/>
          <a:lstStyle/>
          <a:p>
            <a:pPr algn="ctr"/>
            <a:r>
              <a:rPr lang="en-US" i="1" dirty="0">
                <a:solidFill>
                  <a:srgbClr val="AF3315"/>
                </a:solidFill>
              </a:rPr>
              <a:t>Immersive Learning (AR/VR)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DFDB7-CB96-46DB-A997-E638DD9C9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944" y="2302755"/>
            <a:ext cx="5075624" cy="1325563"/>
          </a:xfrm>
        </p:spPr>
        <p:txBody>
          <a:bodyPr>
            <a:noAutofit/>
          </a:bodyPr>
          <a:lstStyle/>
          <a:p>
            <a:r>
              <a:rPr lang="en-US" sz="3600" i="1" dirty="0"/>
              <a:t>4</a:t>
            </a:r>
            <a:r>
              <a:rPr lang="en-US" sz="3600" i="1" baseline="30000" dirty="0"/>
              <a:t>th</a:t>
            </a:r>
            <a:r>
              <a:rPr lang="en-US" sz="3600" i="1" dirty="0"/>
              <a:t> and Final SIG</a:t>
            </a:r>
          </a:p>
          <a:p>
            <a:r>
              <a:rPr lang="en-US" sz="3600" i="1" dirty="0"/>
              <a:t>19 March 2020, 10:00</a:t>
            </a:r>
          </a:p>
        </p:txBody>
      </p:sp>
    </p:spTree>
    <p:extLst>
      <p:ext uri="{BB962C8B-B14F-4D97-AF65-F5344CB8AC3E}">
        <p14:creationId xmlns:p14="http://schemas.microsoft.com/office/powerpoint/2010/main" val="2947987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445</Words>
  <Application>Microsoft Office PowerPoint</Application>
  <PresentationFormat>Widescreen</PresentationFormat>
  <Paragraphs>85</Paragraphs>
  <Slides>9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  Goal of Presentation</vt:lpstr>
      <vt:lpstr>Download </vt:lpstr>
      <vt:lpstr>Defining Augmented and Virtual Reality</vt:lpstr>
      <vt:lpstr>Easy ways to incorporate AR/VR into classes Example One- Traditional Class</vt:lpstr>
      <vt:lpstr>Easy ways to incorporate AR/VR into classes Example Two- Online Class</vt:lpstr>
      <vt:lpstr>Art History Class  “The Paintings of Frido Kahlo”</vt:lpstr>
      <vt:lpstr>Some free Apps available for instructors and students: </vt:lpstr>
      <vt:lpstr>Immersive Learning (AR/VR)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Fant</dc:creator>
  <cp:lastModifiedBy>student</cp:lastModifiedBy>
  <cp:revision>25</cp:revision>
  <dcterms:created xsi:type="dcterms:W3CDTF">2020-03-01T22:28:29Z</dcterms:created>
  <dcterms:modified xsi:type="dcterms:W3CDTF">2021-03-17T14:24:28Z</dcterms:modified>
</cp:coreProperties>
</file>